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355" r:id="rId2"/>
    <p:sldId id="279" r:id="rId3"/>
    <p:sldId id="392" r:id="rId4"/>
    <p:sldId id="393" r:id="rId5"/>
    <p:sldId id="283" r:id="rId6"/>
    <p:sldId id="277" r:id="rId7"/>
    <p:sldId id="357" r:id="rId8"/>
    <p:sldId id="391" r:id="rId9"/>
    <p:sldId id="394" r:id="rId10"/>
    <p:sldId id="285" r:id="rId11"/>
    <p:sldId id="399" r:id="rId12"/>
    <p:sldId id="397" r:id="rId13"/>
    <p:sldId id="299" r:id="rId14"/>
    <p:sldId id="297" r:id="rId15"/>
    <p:sldId id="400" r:id="rId16"/>
    <p:sldId id="395" r:id="rId17"/>
    <p:sldId id="396" r:id="rId18"/>
    <p:sldId id="359" r:id="rId19"/>
    <p:sldId id="268" r:id="rId2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88" autoAdjust="0"/>
    <p:restoredTop sz="94624"/>
  </p:normalViewPr>
  <p:slideViewPr>
    <p:cSldViewPr>
      <p:cViewPr>
        <p:scale>
          <a:sx n="89" d="100"/>
          <a:sy n="89" d="100"/>
        </p:scale>
        <p:origin x="-226" y="20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sv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58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4765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379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209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19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231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46254F-9338-4BA9-B7AC-A66622A3D013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74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869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112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44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48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49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960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165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425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65080AC-C60D-4695-B305-1501005DD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 defTabSz="457063">
              <a:defRPr/>
            </a:pPr>
            <a:fld id="{AD5D2152-08A9-004F-BE32-52A9C6BDFCAD}" type="datetimeFigureOut">
              <a:rPr lang="en-US" sz="900" smtClean="0">
                <a:solidFill>
                  <a:prstClr val="black">
                    <a:tint val="75000"/>
                  </a:prstClr>
                </a:solidFill>
                <a:latin typeface="Century Gothic" panose="020B0502020202020204"/>
              </a:rPr>
              <a:pPr algn="r" defTabSz="457063">
                <a:defRPr/>
              </a:pPr>
              <a:t>12/16/2022</a:t>
            </a:fld>
            <a:endParaRPr lang="en-US" sz="900" dirty="0">
              <a:solidFill>
                <a:prstClr val="black">
                  <a:tint val="75000"/>
                </a:prstClr>
              </a:solidFill>
              <a:latin typeface="Century Gothic" panose="020B0502020202020204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9CD6079-B8BA-462C-B4F8-F879949CF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defTabSz="457063">
              <a:defRPr/>
            </a:pPr>
            <a:endParaRPr lang="en-US" sz="900" dirty="0">
              <a:solidFill>
                <a:prstClr val="black">
                  <a:tint val="75000"/>
                </a:prstClr>
              </a:solidFill>
              <a:latin typeface="Century Gothic" panose="020B0502020202020204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D0D9AAD-96F2-4C0C-A3CC-8F868506B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457063">
              <a:defRPr/>
            </a:pPr>
            <a:fld id="{EB1023CF-B329-E444-9BAC-9F50F1C2498A}" type="slidenum">
              <a:rPr lang="en-US" sz="1999" smtClean="0">
                <a:solidFill>
                  <a:srgbClr val="FEFFFF"/>
                </a:solidFill>
                <a:latin typeface="Century Gothic" panose="020B0502020202020204"/>
              </a:rPr>
              <a:pPr defTabSz="457063">
                <a:defRPr/>
              </a:pPr>
              <a:t>‹#›</a:t>
            </a:fld>
            <a:endParaRPr lang="en-US" sz="1999" dirty="0">
              <a:solidFill>
                <a:srgbClr val="FEFFFF"/>
              </a:solidFill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2303744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7834" y="2870633"/>
            <a:ext cx="5930678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053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EC90D8B8-307A-4993-9315-0D6ADDAA6CEB}"/>
              </a:ext>
            </a:extLst>
          </p:cNvPr>
          <p:cNvCxnSpPr/>
          <p:nvPr userDrawn="1"/>
        </p:nvCxnSpPr>
        <p:spPr>
          <a:xfrm>
            <a:off x="609441" y="6448926"/>
            <a:ext cx="10969943" cy="0"/>
          </a:xfrm>
          <a:prstGeom prst="line">
            <a:avLst/>
          </a:prstGeom>
          <a:ln>
            <a:solidFill>
              <a:schemeClr val="bg1">
                <a:lumMod val="8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xmlns="" id="{149A4D36-ACE7-46EE-977E-260D55BF45D2}"/>
              </a:ext>
            </a:extLst>
          </p:cNvPr>
          <p:cNvSpPr/>
          <p:nvPr userDrawn="1"/>
        </p:nvSpPr>
        <p:spPr>
          <a:xfrm>
            <a:off x="5917949" y="6272463"/>
            <a:ext cx="352926" cy="3529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836202" y="6244057"/>
            <a:ext cx="516420" cy="385017"/>
          </a:xfrm>
        </p:spPr>
        <p:txBody>
          <a:bodyPr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936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63" r:id="rId8"/>
    <p:sldLayoutId id="2147483662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77" r:id="rId15"/>
    <p:sldLayoutId id="2147483678" r:id="rId16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svg"/><Relationship Id="rId4" Type="http://schemas.openxmlformats.org/officeDocument/2006/relationships/image" Target="../media/image7.svg"/><Relationship Id="rId9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35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0" y="218157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Algorithms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6149AE6A-F219-44FD-9F7C-D0408B1F68ED}"/>
              </a:ext>
            </a:extLst>
          </p:cNvPr>
          <p:cNvSpPr/>
          <p:nvPr/>
        </p:nvSpPr>
        <p:spPr>
          <a:xfrm>
            <a:off x="1586664" y="2839264"/>
            <a:ext cx="3977154" cy="34700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06EE6B14-53C1-4C63-B89B-7C9B2599BADA}"/>
              </a:ext>
            </a:extLst>
          </p:cNvPr>
          <p:cNvSpPr/>
          <p:nvPr/>
        </p:nvSpPr>
        <p:spPr>
          <a:xfrm>
            <a:off x="2061964" y="1195065"/>
            <a:ext cx="2808312" cy="2250131"/>
          </a:xfrm>
          <a:prstGeom prst="ellipse">
            <a:avLst/>
          </a:prstGeom>
          <a:solidFill>
            <a:schemeClr val="accent3"/>
          </a:solidFill>
          <a:ln w="203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Linear Regression</a:t>
            </a:r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00B3E968-0CA0-4A39-A2BD-450A706E9B13}"/>
              </a:ext>
            </a:extLst>
          </p:cNvPr>
          <p:cNvSpPr txBox="1"/>
          <p:nvPr/>
        </p:nvSpPr>
        <p:spPr>
          <a:xfrm>
            <a:off x="5563818" y="2273047"/>
            <a:ext cx="10611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Define</a:t>
            </a:r>
          </a:p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0BAA12B6-3AFE-4791-9481-E49B8D4B2E59}"/>
              </a:ext>
            </a:extLst>
          </p:cNvPr>
          <p:cNvSpPr/>
          <p:nvPr/>
        </p:nvSpPr>
        <p:spPr>
          <a:xfrm>
            <a:off x="7318548" y="2811306"/>
            <a:ext cx="3882852" cy="34980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80BB504F-ADE5-4513-9B89-6AED52BC405E}"/>
              </a:ext>
            </a:extLst>
          </p:cNvPr>
          <p:cNvSpPr/>
          <p:nvPr/>
        </p:nvSpPr>
        <p:spPr>
          <a:xfrm>
            <a:off x="7894612" y="1195065"/>
            <a:ext cx="2808312" cy="2250131"/>
          </a:xfrm>
          <a:prstGeom prst="ellipse">
            <a:avLst/>
          </a:prstGeom>
          <a:solidFill>
            <a:schemeClr val="accent4"/>
          </a:solidFill>
          <a:ln w="203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A3FB7276-6E86-42BA-8C99-08F615C85101}"/>
              </a:ext>
            </a:extLst>
          </p:cNvPr>
          <p:cNvSpPr/>
          <p:nvPr/>
        </p:nvSpPr>
        <p:spPr>
          <a:xfrm>
            <a:off x="1845940" y="3882870"/>
            <a:ext cx="345638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Linear Regression is a machine learning algorithm based on supervised learning. It performs a regression task. Regression models are target prediction value based on independent variables. It is mostly used for finding out the relationship between variables and forecasting. 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FD547A96-C208-454E-96EC-9A37E042BE24}"/>
              </a:ext>
            </a:extLst>
          </p:cNvPr>
          <p:cNvSpPr/>
          <p:nvPr/>
        </p:nvSpPr>
        <p:spPr>
          <a:xfrm>
            <a:off x="7534572" y="3888485"/>
            <a:ext cx="341808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decision tree is a type of flowchart that shows a clear pathway to a decision. In terms of data analytics, it is a type of algorithm that includes conditional ‘control’ statements to classify data. 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6AD32D8-C9DC-4EB2-88AF-57757FB368FE}"/>
              </a:ext>
            </a:extLst>
          </p:cNvPr>
          <p:cNvSpPr txBox="1"/>
          <p:nvPr/>
        </p:nvSpPr>
        <p:spPr>
          <a:xfrm>
            <a:off x="7894612" y="2041648"/>
            <a:ext cx="2603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Decision Tree</a:t>
            </a:r>
            <a:endParaRPr lang="en-IN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26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692697"/>
            <a:ext cx="10360501" cy="864096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Algorithms</a:t>
            </a:r>
            <a:endParaRPr lang="en-IN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828324" y="2204864"/>
            <a:ext cx="8532178" cy="3433936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IN" sz="4500" b="1" dirty="0" smtClean="0">
                <a:solidFill>
                  <a:schemeClr val="tx1"/>
                </a:solidFill>
              </a:rPr>
              <a:t>Elastic net  Algorithm:- </a:t>
            </a:r>
            <a:r>
              <a:rPr lang="en-IN" sz="3800" dirty="0">
                <a:solidFill>
                  <a:schemeClr val="tx1"/>
                </a:solidFill>
              </a:rPr>
              <a:t>Elastic-Net Regression is a modification of Linear Regression which shares the same hypothetical function for prediction</a:t>
            </a:r>
            <a:endParaRPr lang="en-IN" sz="3800" dirty="0" smtClean="0">
              <a:solidFill>
                <a:schemeClr val="tx1"/>
              </a:solidFill>
            </a:endParaRPr>
          </a:p>
          <a:p>
            <a:pPr algn="l"/>
            <a:r>
              <a:rPr lang="en-IN" sz="4500" b="1" dirty="0" smtClean="0">
                <a:solidFill>
                  <a:schemeClr val="tx1"/>
                </a:solidFill>
              </a:rPr>
              <a:t>Random Forest Algorithm</a:t>
            </a:r>
            <a:r>
              <a:rPr lang="en-IN" b="1" dirty="0" smtClean="0">
                <a:solidFill>
                  <a:schemeClr val="tx1"/>
                </a:solidFill>
              </a:rPr>
              <a:t>:-</a:t>
            </a:r>
            <a:r>
              <a:rPr lang="en-US" dirty="0" smtClean="0">
                <a:solidFill>
                  <a:schemeClr val="tx1"/>
                </a:solidFill>
              </a:rPr>
              <a:t>Random </a:t>
            </a:r>
            <a:r>
              <a:rPr lang="en-US" dirty="0">
                <a:solidFill>
                  <a:schemeClr val="tx1"/>
                </a:solidFill>
              </a:rPr>
              <a:t>forest algorithm creates decision trees on data samples and then gets the prediction from each of them and finally selects the best solution by means of voting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l"/>
            <a:r>
              <a:rPr lang="en-US" sz="4000" b="1" dirty="0">
                <a:solidFill>
                  <a:schemeClr val="tx1"/>
                </a:solidFill>
              </a:rPr>
              <a:t>Bayesian Ridge:- </a:t>
            </a:r>
            <a:r>
              <a:rPr lang="en-US" sz="4000" b="1" dirty="0" smtClean="0">
                <a:solidFill>
                  <a:schemeClr val="tx1"/>
                </a:solidFill>
              </a:rPr>
              <a:t> </a:t>
            </a:r>
            <a:r>
              <a:rPr lang="en-US" sz="4000" dirty="0">
                <a:solidFill>
                  <a:schemeClr val="tx1"/>
                </a:solidFill>
              </a:rPr>
              <a:t>The output or response ‘y’ is assumed to drawn from a probability distribution rather than estimated as a single value.</a:t>
            </a:r>
            <a:endParaRPr lang="en-IN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25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692697"/>
            <a:ext cx="10360501" cy="864096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Algorithms</a:t>
            </a:r>
            <a:endParaRPr lang="en-IN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828324" y="2204864"/>
            <a:ext cx="8532178" cy="3433936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IN" sz="4500" b="1" dirty="0" smtClean="0">
                <a:solidFill>
                  <a:schemeClr val="tx1"/>
                </a:solidFill>
              </a:rPr>
              <a:t>Ridge Algorithm:- </a:t>
            </a:r>
            <a:r>
              <a:rPr 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Ridge 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regression is one of the types of linear regression in which a small amount of bias is introduced so that we can get better long-term predictions.</a:t>
            </a:r>
            <a:endParaRPr lang="en-IN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/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Ridge regression is a regularization technique, which is used to reduce the complexity of the model.</a:t>
            </a:r>
            <a:endParaRPr lang="en-IN" sz="40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algn="l"/>
            <a:r>
              <a:rPr lang="en-IN" sz="4500" b="1" dirty="0" smtClean="0">
                <a:solidFill>
                  <a:schemeClr val="tx1"/>
                </a:solidFill>
              </a:rPr>
              <a:t>Lasso Algorithm</a:t>
            </a:r>
            <a:r>
              <a:rPr lang="en-IN" b="1" dirty="0" smtClean="0">
                <a:solidFill>
                  <a:schemeClr val="tx1"/>
                </a:solidFill>
              </a:rPr>
              <a:t>:- 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Lasso regression is another regularization technique to reduce the complexity of the model. It stands for Least Absolute and Selection Operator.</a:t>
            </a:r>
            <a:endParaRPr lang="en-IN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algn="l"/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It is similar to the Ridge Regression except that the penalty term contains only the absolute weights instead of a square of weights.</a:t>
            </a:r>
            <a:endParaRPr lang="en-IN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/>
            <a:endParaRPr lang="en-IN" sz="4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247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F56E845C-2759-47D9-875C-DEF51161D1C7}"/>
              </a:ext>
            </a:extLst>
          </p:cNvPr>
          <p:cNvGrpSpPr/>
          <p:nvPr/>
        </p:nvGrpSpPr>
        <p:grpSpPr>
          <a:xfrm>
            <a:off x="1039145" y="1001274"/>
            <a:ext cx="3403812" cy="1616063"/>
            <a:chOff x="2258552" y="1428710"/>
            <a:chExt cx="3403812" cy="161606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9FD9946F-3188-4C05-996D-2BE8F0C6AEA2}"/>
                </a:ext>
              </a:extLst>
            </p:cNvPr>
            <p:cNvSpPr/>
            <p:nvPr/>
          </p:nvSpPr>
          <p:spPr>
            <a:xfrm>
              <a:off x="2258552" y="1875222"/>
              <a:ext cx="3403812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base">
                <a:buAutoNum type="arabicPeriod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Simple model</a:t>
              </a:r>
            </a:p>
            <a:p>
              <a:pPr fontAlgn="base"/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2.    Computationally efficient</a:t>
              </a:r>
            </a:p>
            <a:p>
              <a:pPr fontAlgn="base"/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3.    Interpretability of the output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3885472A-F1BF-4A1D-B485-268233117D26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STRENGTHS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4FCB70F8-9749-4D22-B23E-0620ECB35036}"/>
              </a:ext>
            </a:extLst>
          </p:cNvPr>
          <p:cNvGrpSpPr/>
          <p:nvPr/>
        </p:nvGrpSpPr>
        <p:grpSpPr>
          <a:xfrm>
            <a:off x="1038726" y="4009159"/>
            <a:ext cx="3403812" cy="1185176"/>
            <a:chOff x="2258552" y="1428710"/>
            <a:chExt cx="3403812" cy="118517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D8FF3362-C25E-4D5E-BB17-A4FAC16B70E2}"/>
                </a:ext>
              </a:extLst>
            </p:cNvPr>
            <p:cNvSpPr/>
            <p:nvPr/>
          </p:nvSpPr>
          <p:spPr>
            <a:xfrm>
              <a:off x="2258552" y="1875222"/>
              <a:ext cx="3403812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base">
                <a:buAutoNum type="arabicPeriod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Data security improvement</a:t>
              </a:r>
            </a:p>
            <a:p>
              <a:pPr marL="342900" indent="-342900" fontAlgn="base">
                <a:buAutoNum type="arabicPeriod"/>
              </a:pP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marL="342900" indent="-342900" fontAlgn="base">
                <a:buAutoNum type="arabicPeriod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More accessible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1C42532B-EB4C-4844-B670-5C801B9E6C7C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OPPORTUNITIES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9F79C62A-8A42-4F2C-8323-CA5609DD50A1}"/>
              </a:ext>
            </a:extLst>
          </p:cNvPr>
          <p:cNvGrpSpPr/>
          <p:nvPr/>
        </p:nvGrpSpPr>
        <p:grpSpPr>
          <a:xfrm>
            <a:off x="7678590" y="1047676"/>
            <a:ext cx="3900794" cy="1785105"/>
            <a:chOff x="314338" y="1475112"/>
            <a:chExt cx="3900794" cy="1785105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xmlns="" id="{D7D2B665-BFC0-46A1-97C8-FBEF61D38508}"/>
                </a:ext>
              </a:extLst>
            </p:cNvPr>
            <p:cNvSpPr/>
            <p:nvPr/>
          </p:nvSpPr>
          <p:spPr>
            <a:xfrm>
              <a:off x="314338" y="1875222"/>
              <a:ext cx="3900794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base">
                <a:buAutoNum type="arabicPeriod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Overly-simplistic </a:t>
              </a:r>
            </a:p>
            <a:p>
              <a:pPr fontAlgn="base"/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fontAlgn="base"/>
              <a:r>
                <a:rPr lang="en-I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2.     Independence of variables</a:t>
              </a:r>
            </a:p>
            <a:p>
              <a:pPr marL="342900" indent="-342900" fontAlgn="base">
                <a:buAutoNum type="arabicPeriod"/>
              </a:pP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fontAlgn="base"/>
              <a:r>
                <a:rPr lang="en-I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3.     Inability to determine feature        importance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xmlns="" id="{3BE33444-5098-4E1F-A518-7864B62A0EF4}"/>
                </a:ext>
              </a:extLst>
            </p:cNvPr>
            <p:cNvSpPr/>
            <p:nvPr/>
          </p:nvSpPr>
          <p:spPr>
            <a:xfrm>
              <a:off x="378837" y="1475112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WEAKNESSES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BF518768-B7D4-4B12-A6ED-52239D1457DB}"/>
              </a:ext>
            </a:extLst>
          </p:cNvPr>
          <p:cNvGrpSpPr/>
          <p:nvPr/>
        </p:nvGrpSpPr>
        <p:grpSpPr>
          <a:xfrm>
            <a:off x="7743089" y="3972463"/>
            <a:ext cx="3403812" cy="1185176"/>
            <a:chOff x="2258552" y="1428710"/>
            <a:chExt cx="3403812" cy="118517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698D05F6-FFF9-47E4-A327-B71E5F8D43D3}"/>
                </a:ext>
              </a:extLst>
            </p:cNvPr>
            <p:cNvSpPr/>
            <p:nvPr/>
          </p:nvSpPr>
          <p:spPr>
            <a:xfrm>
              <a:off x="2258552" y="1875222"/>
              <a:ext cx="3403812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1.  If data cleaning is not done efficiently, then the outcome would not be as desired.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xmlns="" id="{7F68C70A-FD6B-4E32-BE8D-7D142D47FE43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THREATS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" name="Diamond 3">
            <a:extLst>
              <a:ext uri="{FF2B5EF4-FFF2-40B4-BE49-F238E27FC236}">
                <a16:creationId xmlns:a16="http://schemas.microsoft.com/office/drawing/2014/main" xmlns="" id="{2B332656-E7E6-4B17-90A5-63F84CDC16D0}"/>
              </a:ext>
            </a:extLst>
          </p:cNvPr>
          <p:cNvSpPr/>
          <p:nvPr/>
        </p:nvSpPr>
        <p:spPr>
          <a:xfrm>
            <a:off x="5076323" y="2784073"/>
            <a:ext cx="2036178" cy="1618845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SWOT </a:t>
            </a:r>
            <a:endParaRPr lang="en-IN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268440D0-7DB2-49FB-A6D1-F54402CE5779}"/>
              </a:ext>
            </a:extLst>
          </p:cNvPr>
          <p:cNvCxnSpPr>
            <a:cxnSpLocks/>
            <a:stCxn id="19" idx="2"/>
          </p:cNvCxnSpPr>
          <p:nvPr/>
        </p:nvCxnSpPr>
        <p:spPr>
          <a:xfrm flipH="1">
            <a:off x="6094412" y="955804"/>
            <a:ext cx="32693" cy="18689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A9482075-5AEE-4214-8FF8-BFAFD6EB914C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6094412" y="4402918"/>
            <a:ext cx="0" cy="18597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xmlns="" id="{4D8053AB-8BD9-4F8F-85C2-466A3C185F70}"/>
              </a:ext>
            </a:extLst>
          </p:cNvPr>
          <p:cNvCxnSpPr>
            <a:cxnSpLocks/>
          </p:cNvCxnSpPr>
          <p:nvPr/>
        </p:nvCxnSpPr>
        <p:spPr>
          <a:xfrm>
            <a:off x="405780" y="3593495"/>
            <a:ext cx="467054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B60DA1B3-85D2-45EB-8911-74B521B777CC}"/>
              </a:ext>
            </a:extLst>
          </p:cNvPr>
          <p:cNvCxnSpPr>
            <a:cxnSpLocks/>
          </p:cNvCxnSpPr>
          <p:nvPr/>
        </p:nvCxnSpPr>
        <p:spPr>
          <a:xfrm>
            <a:off x="7112501" y="3593495"/>
            <a:ext cx="467054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808779F6-CF0E-40DE-91E5-E6BAD7C1C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133" y="244723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SWOT</a:t>
            </a:r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ANALYSIS</a:t>
            </a:r>
          </a:p>
        </p:txBody>
      </p:sp>
      <p:pic>
        <p:nvPicPr>
          <p:cNvPr id="3" name="Graphic 2" descr="Muscular arm">
            <a:extLst>
              <a:ext uri="{FF2B5EF4-FFF2-40B4-BE49-F238E27FC236}">
                <a16:creationId xmlns:a16="http://schemas.microsoft.com/office/drawing/2014/main" xmlns="" id="{0539F8CE-BCB8-4B62-87E9-B60AA8735CE8}"/>
              </a:ext>
            </a:extLst>
          </p:cNvPr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4811486" y="2428536"/>
            <a:ext cx="711074" cy="711074"/>
          </a:xfrm>
          <a:prstGeom prst="rect">
            <a:avLst/>
          </a:prstGeom>
        </p:spPr>
      </p:pic>
      <p:pic>
        <p:nvPicPr>
          <p:cNvPr id="8" name="Graphic 7" descr="Key">
            <a:extLst>
              <a:ext uri="{FF2B5EF4-FFF2-40B4-BE49-F238E27FC236}">
                <a16:creationId xmlns:a16="http://schemas.microsoft.com/office/drawing/2014/main" xmlns="" id="{6A70F637-7396-4688-8AA1-B7A886FCD32C}"/>
              </a:ext>
            </a:extLst>
          </p:cNvPr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 rot="18481044">
            <a:off x="4763810" y="4056071"/>
            <a:ext cx="758663" cy="758663"/>
          </a:xfrm>
          <a:prstGeom prst="rect">
            <a:avLst/>
          </a:prstGeom>
        </p:spPr>
      </p:pic>
      <p:pic>
        <p:nvPicPr>
          <p:cNvPr id="10" name="Graphic 9" descr="Warning">
            <a:extLst>
              <a:ext uri="{FF2B5EF4-FFF2-40B4-BE49-F238E27FC236}">
                <a16:creationId xmlns:a16="http://schemas.microsoft.com/office/drawing/2014/main" xmlns="" id="{6F4DCD44-0DED-4959-BB7F-DD788F80574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6795017" y="4091785"/>
            <a:ext cx="634967" cy="63496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6AEDAD3D-5F78-403F-A656-9EB86E6BDAFF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6" t="14753" r="15791" b="13690"/>
          <a:stretch/>
        </p:blipFill>
        <p:spPr>
          <a:xfrm>
            <a:off x="6664977" y="2392798"/>
            <a:ext cx="765007" cy="78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2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C9CD966-1F32-47A1-BF92-7085A03FE41C}"/>
              </a:ext>
            </a:extLst>
          </p:cNvPr>
          <p:cNvSpPr txBox="1"/>
          <p:nvPr/>
        </p:nvSpPr>
        <p:spPr>
          <a:xfrm>
            <a:off x="477788" y="33265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</a:t>
            </a:r>
            <a:r>
              <a:rPr lang="en-IN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PLICATIONS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074A7260-10B4-47FA-A4F0-8E7237569F65}"/>
              </a:ext>
            </a:extLst>
          </p:cNvPr>
          <p:cNvSpPr/>
          <p:nvPr/>
        </p:nvSpPr>
        <p:spPr>
          <a:xfrm>
            <a:off x="1288950" y="4973685"/>
            <a:ext cx="40096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Investors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4AA42376-8F85-4EFC-8FD3-7EB7880D5CCA}"/>
              </a:ext>
            </a:extLst>
          </p:cNvPr>
          <p:cNvSpPr/>
          <p:nvPr/>
        </p:nvSpPr>
        <p:spPr>
          <a:xfrm>
            <a:off x="477788" y="4838483"/>
            <a:ext cx="698810" cy="698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A7D07F91-104E-4DE9-9F56-298818C2076C}"/>
              </a:ext>
            </a:extLst>
          </p:cNvPr>
          <p:cNvSpPr/>
          <p:nvPr/>
        </p:nvSpPr>
        <p:spPr>
          <a:xfrm>
            <a:off x="1288950" y="3809858"/>
            <a:ext cx="40096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Government Sectors (Ministry of Statistics)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19FDA6F5-C970-4FA6-A694-4DFEA530C928}"/>
              </a:ext>
            </a:extLst>
          </p:cNvPr>
          <p:cNvSpPr/>
          <p:nvPr/>
        </p:nvSpPr>
        <p:spPr>
          <a:xfrm>
            <a:off x="495325" y="3675194"/>
            <a:ext cx="698810" cy="698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ABDEBFED-CA8A-4914-A585-770883DAD30A}"/>
              </a:ext>
            </a:extLst>
          </p:cNvPr>
          <p:cNvSpPr/>
          <p:nvPr/>
        </p:nvSpPr>
        <p:spPr>
          <a:xfrm>
            <a:off x="1288950" y="2612596"/>
            <a:ext cx="25012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Corporate Sectors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0DD55279-8954-4936-8B9D-8979E0E60DBC}"/>
              </a:ext>
            </a:extLst>
          </p:cNvPr>
          <p:cNvSpPr/>
          <p:nvPr/>
        </p:nvSpPr>
        <p:spPr>
          <a:xfrm>
            <a:off x="477788" y="2451314"/>
            <a:ext cx="698810" cy="698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50F2C3DB-4326-482E-B33A-46A1C154E0F6}"/>
              </a:ext>
            </a:extLst>
          </p:cNvPr>
          <p:cNvSpPr/>
          <p:nvPr/>
        </p:nvSpPr>
        <p:spPr>
          <a:xfrm>
            <a:off x="1288950" y="1505513"/>
            <a:ext cx="40096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Real estate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A6591DAC-7775-4F10-9631-337DF9EBF103}"/>
              </a:ext>
            </a:extLst>
          </p:cNvPr>
          <p:cNvSpPr/>
          <p:nvPr/>
        </p:nvSpPr>
        <p:spPr>
          <a:xfrm>
            <a:off x="477788" y="1320708"/>
            <a:ext cx="698810" cy="698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05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2425" y="660400"/>
            <a:ext cx="6400800" cy="589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09836" y="764704"/>
            <a:ext cx="2160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accent6">
                    <a:lumMod val="75000"/>
                  </a:schemeClr>
                </a:solidFill>
              </a:rPr>
              <a:t>Comparative analysis</a:t>
            </a:r>
            <a:endParaRPr lang="en-IN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1448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C9CD966-1F32-47A1-BF92-7085A03FE41C}"/>
              </a:ext>
            </a:extLst>
          </p:cNvPr>
          <p:cNvSpPr txBox="1"/>
          <p:nvPr/>
        </p:nvSpPr>
        <p:spPr>
          <a:xfrm>
            <a:off x="477788" y="33265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</a:t>
            </a:r>
            <a:endParaRPr lang="en-IN" sz="3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6BA7FCA-1D6B-1B49-2373-D43193A6DC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33" t="17442" r="19281" b="25844"/>
          <a:stretch/>
        </p:blipFill>
        <p:spPr>
          <a:xfrm>
            <a:off x="1125859" y="1196751"/>
            <a:ext cx="9361041" cy="511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89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C9CD966-1F32-47A1-BF92-7085A03FE41C}"/>
              </a:ext>
            </a:extLst>
          </p:cNvPr>
          <p:cNvSpPr txBox="1"/>
          <p:nvPr/>
        </p:nvSpPr>
        <p:spPr>
          <a:xfrm>
            <a:off x="477788" y="33265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</a:t>
            </a:r>
            <a:endParaRPr lang="en-IN" sz="3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956" y="1939290"/>
            <a:ext cx="7056784" cy="429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095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1FD1E26-1457-4FF8-ABB9-37AF1AD45E7F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References</a:t>
            </a:r>
            <a:endParaRPr lang="en-IN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6B0AC79E-11FD-40CC-829A-13FC6BAF26D5}"/>
              </a:ext>
            </a:extLst>
          </p:cNvPr>
          <p:cNvSpPr/>
          <p:nvPr/>
        </p:nvSpPr>
        <p:spPr>
          <a:xfrm>
            <a:off x="1197868" y="1266858"/>
            <a:ext cx="9793088" cy="3994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>
              <a:lnSpc>
                <a:spcPct val="115000"/>
              </a:lnSpc>
              <a:spcAft>
                <a:spcPts val="1000"/>
              </a:spcAft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Mr. Piyush Chordia, Mr. Pratik </a:t>
            </a: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Konde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Ms. </a:t>
            </a: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Supriya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Jadhav, </a:t>
            </a: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Hrutik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Pandhare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Prof. Shikha </a:t>
            </a: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Pachouly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Prediction of House Price Using Machine Learning 2022. https://doi.org/10.22214/ijraset.2022.40466 </a:t>
            </a:r>
          </a:p>
          <a:p>
            <a:pPr marL="457200" lvl="0" indent="-457200">
              <a:lnSpc>
                <a:spcPct val="115000"/>
              </a:lnSpc>
              <a:spcAft>
                <a:spcPts val="1000"/>
              </a:spcAft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Lu </a:t>
            </a: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Wang,Guangxing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Wang,Huan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YuORCID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Icon &amp;Fei Wang. Prediction and analysis of residential house price using a flexible spatiotemporal model 2022 https://www.tandfonline.com/doi/full/10.1080/15140326.2022.2045466 </a:t>
            </a:r>
          </a:p>
          <a:p>
            <a:pPr marL="457200" lvl="0" indent="-457200">
              <a:lnSpc>
                <a:spcPct val="115000"/>
              </a:lnSpc>
              <a:spcAft>
                <a:spcPts val="1000"/>
              </a:spcAft>
              <a:buAutoNum type="arabicPeriod"/>
            </a:pP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Qingqi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Zhang. Housing Price Prediction Based on Multiple Linear Regression 2021 https://doi.org/10.1155/2021/7678931 </a:t>
            </a:r>
          </a:p>
          <a:p>
            <a:pPr lvl="0"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4.    Ahmad </a:t>
            </a: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Abdulal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Nawar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Aghi</a:t>
            </a:r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House Price Prediction 2020 https://www.divaportal.org/smash/get/diva2:1456610/FULLTEXT01.pdf</a:t>
            </a:r>
          </a:p>
        </p:txBody>
      </p:sp>
    </p:spTree>
    <p:extLst>
      <p:ext uri="{BB962C8B-B14F-4D97-AF65-F5344CB8AC3E}">
        <p14:creationId xmlns:p14="http://schemas.microsoft.com/office/powerpoint/2010/main" val="304097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63E635C9-8A5C-4B91-A1DB-0BDB4D598AA5}"/>
              </a:ext>
            </a:extLst>
          </p:cNvPr>
          <p:cNvSpPr/>
          <p:nvPr/>
        </p:nvSpPr>
        <p:spPr>
          <a:xfrm>
            <a:off x="2782044" y="2564904"/>
            <a:ext cx="669674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cap="none" spc="50" dirty="0">
                <a:ln w="0"/>
                <a:gradFill>
                  <a:gsLst>
                    <a:gs pos="0">
                      <a:schemeClr val="bg1"/>
                    </a:gs>
                    <a:gs pos="3000">
                      <a:srgbClr val="095474"/>
                    </a:gs>
                  </a:gsLst>
                  <a:path path="circle">
                    <a:fillToRect l="50000" t="50000" r="50000" b="50000"/>
                  </a:path>
                </a:gradFill>
                <a:effectLst>
                  <a:glow rad="101600">
                    <a:schemeClr val="accent1">
                      <a:alpha val="40000"/>
                    </a:schemeClr>
                  </a:glow>
                  <a:innerShdw blurRad="63500" dist="50800" dir="13500000">
                    <a:schemeClr val="accent1">
                      <a:alpha val="50000"/>
                    </a:schemeClr>
                  </a:innerShdw>
                </a:effectLst>
              </a:rPr>
              <a:t>THANK  YOU</a:t>
            </a:r>
          </a:p>
        </p:txBody>
      </p:sp>
    </p:spTree>
    <p:extLst>
      <p:ext uri="{BB962C8B-B14F-4D97-AF65-F5344CB8AC3E}">
        <p14:creationId xmlns:p14="http://schemas.microsoft.com/office/powerpoint/2010/main" val="896161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19C189F7-4794-49F8-BDED-911B2C5DD568}"/>
              </a:ext>
            </a:extLst>
          </p:cNvPr>
          <p:cNvSpPr/>
          <p:nvPr/>
        </p:nvSpPr>
        <p:spPr>
          <a:xfrm>
            <a:off x="-1" y="-171400"/>
            <a:ext cx="12188825" cy="6858000"/>
          </a:xfrm>
          <a:prstGeom prst="rect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xmlns="" id="{5C92A7EE-F958-45D7-B6CD-34B3E91E980A}"/>
              </a:ext>
            </a:extLst>
          </p:cNvPr>
          <p:cNvSpPr/>
          <p:nvPr/>
        </p:nvSpPr>
        <p:spPr>
          <a:xfrm>
            <a:off x="0" y="2142717"/>
            <a:ext cx="12188826" cy="4715283"/>
          </a:xfrm>
          <a:custGeom>
            <a:avLst/>
            <a:gdLst>
              <a:gd name="connsiteX0" fmla="*/ 6094412 w 12188825"/>
              <a:gd name="connsiteY0" fmla="*/ 0 h 2114437"/>
              <a:gd name="connsiteX1" fmla="*/ 6401871 w 12188825"/>
              <a:gd name="connsiteY1" fmla="*/ 341621 h 2114437"/>
              <a:gd name="connsiteX2" fmla="*/ 12188825 w 12188825"/>
              <a:gd name="connsiteY2" fmla="*/ 341621 h 2114437"/>
              <a:gd name="connsiteX3" fmla="*/ 12188825 w 12188825"/>
              <a:gd name="connsiteY3" fmla="*/ 2114437 h 2114437"/>
              <a:gd name="connsiteX4" fmla="*/ 0 w 12188825"/>
              <a:gd name="connsiteY4" fmla="*/ 2114437 h 2114437"/>
              <a:gd name="connsiteX5" fmla="*/ 0 w 12188825"/>
              <a:gd name="connsiteY5" fmla="*/ 341621 h 2114437"/>
              <a:gd name="connsiteX6" fmla="*/ 5786954 w 12188825"/>
              <a:gd name="connsiteY6" fmla="*/ 341621 h 211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825" h="2114437">
                <a:moveTo>
                  <a:pt x="6094412" y="0"/>
                </a:moveTo>
                <a:lnTo>
                  <a:pt x="6401871" y="341621"/>
                </a:lnTo>
                <a:lnTo>
                  <a:pt x="12188825" y="341621"/>
                </a:lnTo>
                <a:lnTo>
                  <a:pt x="12188825" y="2114437"/>
                </a:lnTo>
                <a:lnTo>
                  <a:pt x="0" y="2114437"/>
                </a:lnTo>
                <a:lnTo>
                  <a:pt x="0" y="341621"/>
                </a:lnTo>
                <a:lnTo>
                  <a:pt x="5786954" y="341621"/>
                </a:lnTo>
                <a:close/>
              </a:path>
            </a:pathLst>
          </a:custGeom>
          <a:solidFill>
            <a:schemeClr val="accent4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3626B79A-C8FF-4CAB-9008-C8B6A177C3D6}"/>
              </a:ext>
            </a:extLst>
          </p:cNvPr>
          <p:cNvSpPr txBox="1"/>
          <p:nvPr/>
        </p:nvSpPr>
        <p:spPr>
          <a:xfrm>
            <a:off x="1773932" y="798244"/>
            <a:ext cx="82013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House Price Prediction Using Machine Learning</a:t>
            </a:r>
            <a:endParaRPr lang="en-IN" sz="4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D663D678-2276-4028-9408-E38D1CA9C9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480715"/>
              </p:ext>
            </p:extLst>
          </p:nvPr>
        </p:nvGraphicFramePr>
        <p:xfrm>
          <a:off x="2205980" y="3091327"/>
          <a:ext cx="9000999" cy="1722376"/>
        </p:xfrm>
        <a:graphic>
          <a:graphicData uri="http://schemas.openxmlformats.org/drawingml/2006/table">
            <a:tbl>
              <a:tblPr/>
              <a:tblGrid>
                <a:gridCol w="3000333">
                  <a:extLst>
                    <a:ext uri="{9D8B030D-6E8A-4147-A177-3AD203B41FA5}">
                      <a16:colId xmlns:a16="http://schemas.microsoft.com/office/drawing/2014/main" xmlns="" val="1375974518"/>
                    </a:ext>
                  </a:extLst>
                </a:gridCol>
                <a:gridCol w="3000333">
                  <a:extLst>
                    <a:ext uri="{9D8B030D-6E8A-4147-A177-3AD203B41FA5}">
                      <a16:colId xmlns:a16="http://schemas.microsoft.com/office/drawing/2014/main" xmlns="" val="3644672115"/>
                    </a:ext>
                  </a:extLst>
                </a:gridCol>
                <a:gridCol w="3000333">
                  <a:extLst>
                    <a:ext uri="{9D8B030D-6E8A-4147-A177-3AD203B41FA5}">
                      <a16:colId xmlns:a16="http://schemas.microsoft.com/office/drawing/2014/main" xmlns="" val="1338449143"/>
                    </a:ext>
                  </a:extLst>
                </a:gridCol>
              </a:tblGrid>
              <a:tr h="43059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Name</a:t>
                      </a:r>
                      <a:endParaRPr lang="en-IN" sz="2000" b="1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Branch</a:t>
                      </a:r>
                      <a:endParaRPr lang="en-IN" sz="2000" b="1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Sap Id</a:t>
                      </a:r>
                      <a:endParaRPr lang="en-IN" sz="2000" b="1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32919469"/>
                  </a:ext>
                </a:extLst>
              </a:tr>
              <a:tr h="43059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Shreya Sharma</a:t>
                      </a:r>
                      <a:endParaRPr lang="en-IN" sz="2000" b="1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  </a:t>
                      </a:r>
                      <a:r>
                        <a:rPr lang="en-US" sz="2000" b="1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B.Tech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C.S.E. (B.A.O)</a:t>
                      </a:r>
                      <a:endParaRPr lang="en-IN" sz="2000" b="1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500077712</a:t>
                      </a:r>
                      <a:endParaRPr lang="en-IN" sz="2000" b="1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771644001"/>
                  </a:ext>
                </a:extLst>
              </a:tr>
              <a:tr h="43059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Shivani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</a:t>
                      </a:r>
                      <a:r>
                        <a:rPr lang="en-US" sz="2000" b="1" dirty="0" smtClean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Saran</a:t>
                      </a:r>
                      <a:endParaRPr lang="en-IN" sz="2000" b="1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B.Tech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C.S.E. (B.A.O)</a:t>
                      </a:r>
                      <a:endParaRPr lang="en-IN" sz="2000" b="1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500075219</a:t>
                      </a:r>
                      <a:endParaRPr lang="en-IN" sz="2000" b="1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067510647"/>
                  </a:ext>
                </a:extLst>
              </a:tr>
              <a:tr h="430594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Tanisha Pathak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  </a:t>
                      </a:r>
                      <a:r>
                        <a:rPr lang="en-US" sz="2000" b="1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B.Tech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C.S.E. (C.S.F)</a:t>
                      </a:r>
                      <a:endParaRPr lang="en-IN" sz="2000" b="1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500076504</a:t>
                      </a:r>
                      <a:endParaRPr lang="en-IN" sz="2000" b="1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20515970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0B8FED3-E26A-436A-BE2A-24218DD8D06A}"/>
              </a:ext>
            </a:extLst>
          </p:cNvPr>
          <p:cNvSpPr txBox="1"/>
          <p:nvPr/>
        </p:nvSpPr>
        <p:spPr>
          <a:xfrm>
            <a:off x="2926060" y="21034"/>
            <a:ext cx="5328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Major Project- 1</a:t>
            </a:r>
            <a:endParaRPr lang="en-IN" sz="3200" b="1" u="sng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8E1D52E1-2191-4CC8-B683-73CF1668DC29}"/>
              </a:ext>
            </a:extLst>
          </p:cNvPr>
          <p:cNvSpPr txBox="1"/>
          <p:nvPr/>
        </p:nvSpPr>
        <p:spPr>
          <a:xfrm flipH="1">
            <a:off x="4042184" y="5519357"/>
            <a:ext cx="4752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Under the guidance of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Dr. Bikram Pratim Bhuyan</a:t>
            </a:r>
            <a:endParaRPr lang="en-IN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571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1FD1E26-1457-4FF8-ABB9-37AF1AD45E7F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en-IN" b="1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bstract</a:t>
            </a:r>
            <a:endParaRPr lang="en-IN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6B0AC79E-11FD-40CC-829A-13FC6BAF26D5}"/>
              </a:ext>
            </a:extLst>
          </p:cNvPr>
          <p:cNvSpPr/>
          <p:nvPr/>
        </p:nvSpPr>
        <p:spPr>
          <a:xfrm>
            <a:off x="837828" y="1850920"/>
            <a:ext cx="103691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0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House Price Prediction (HPI) is commonly used to estimate the changes in</a:t>
            </a:r>
          </a:p>
          <a:p>
            <a:pPr fontAlgn="base"/>
            <a:endParaRPr lang="en-US" sz="20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fontAlgn="base"/>
            <a:r>
              <a:rPr lang="en-US" sz="20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housing price. As, house prices is dependent on many factors, like location, size,</a:t>
            </a:r>
          </a:p>
          <a:p>
            <a:pPr fontAlgn="base"/>
            <a:endParaRPr lang="en-US" sz="20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fontAlgn="base"/>
            <a:r>
              <a:rPr lang="en-US" sz="20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population, etc., it requires other information apart from HPI to predict individual</a:t>
            </a:r>
          </a:p>
          <a:p>
            <a:pPr fontAlgn="base"/>
            <a:endParaRPr lang="en-US" sz="20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fontAlgn="base"/>
            <a:r>
              <a:rPr lang="en-US" sz="20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house prices.</a:t>
            </a:r>
          </a:p>
          <a:p>
            <a:pPr fontAlgn="base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en-IN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5070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1FD1E26-1457-4FF8-ABB9-37AF1AD45E7F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en-I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ntroduction</a:t>
            </a:r>
            <a:endParaRPr lang="en-IN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6B0AC79E-11FD-40CC-829A-13FC6BAF26D5}"/>
              </a:ext>
            </a:extLst>
          </p:cNvPr>
          <p:cNvSpPr/>
          <p:nvPr/>
        </p:nvSpPr>
        <p:spPr>
          <a:xfrm>
            <a:off x="837828" y="1850920"/>
            <a:ext cx="1036915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problem falls under the category of Supervised Learning algorithms. The 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fontAlgn="base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dataset we’ll be using, comprises of some input features and one target feature. The </a:t>
            </a:r>
          </a:p>
          <a:p>
            <a:pPr fontAlgn="base"/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fontAlgn="base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input features include features that may or may not impact the price. </a:t>
            </a:r>
          </a:p>
        </p:txBody>
      </p:sp>
    </p:spTree>
    <p:extLst>
      <p:ext uri="{BB962C8B-B14F-4D97-AF65-F5344CB8AC3E}">
        <p14:creationId xmlns:p14="http://schemas.microsoft.com/office/powerpoint/2010/main" val="330755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4000" t="-23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1FD1E26-1457-4FF8-ABB9-37AF1AD45E7F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Problem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Statement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6B0AC79E-11FD-40CC-829A-13FC6BAF26D5}"/>
              </a:ext>
            </a:extLst>
          </p:cNvPr>
          <p:cNvSpPr/>
          <p:nvPr/>
        </p:nvSpPr>
        <p:spPr>
          <a:xfrm>
            <a:off x="837828" y="1850920"/>
            <a:ext cx="1036915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are given dataset of house prices with some features like no. of rooms, location, </a:t>
            </a:r>
          </a:p>
          <a:p>
            <a:pPr fontAlgn="base"/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fontAlgn="base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area, etc. Our task is to create a model which will predict the price for any new house </a:t>
            </a:r>
          </a:p>
          <a:p>
            <a:pPr fontAlgn="base"/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fontAlgn="base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 looking at its features.</a:t>
            </a:r>
            <a:endParaRPr lang="en-IN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95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39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9B25E681-9DF4-45C4-9BA6-3745CE49052E}"/>
              </a:ext>
            </a:extLst>
          </p:cNvPr>
          <p:cNvSpPr/>
          <p:nvPr/>
        </p:nvSpPr>
        <p:spPr>
          <a:xfrm>
            <a:off x="5585717" y="-7034"/>
            <a:ext cx="6598469" cy="6865034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Predict the price of any new house based on its </a:t>
            </a:r>
          </a:p>
          <a:p>
            <a:r>
              <a:rPr lang="en-US" dirty="0"/>
              <a:t>feature, which will include</a:t>
            </a:r>
          </a:p>
          <a:p>
            <a:r>
              <a:rPr lang="en-US" dirty="0"/>
              <a:t>following sub objectives:</a:t>
            </a:r>
          </a:p>
          <a:p>
            <a:r>
              <a:rPr lang="en-US" dirty="0"/>
              <a:t>• Finding the type of model to build</a:t>
            </a:r>
          </a:p>
          <a:p>
            <a:r>
              <a:rPr lang="en-US" dirty="0"/>
              <a:t>• Selecting a performance measure</a:t>
            </a:r>
          </a:p>
          <a:p>
            <a:r>
              <a:rPr lang="en-US" dirty="0"/>
              <a:t>• Checking assumptions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A07518E-A7DF-4E84-8A2D-32782BE667EE}"/>
              </a:ext>
            </a:extLst>
          </p:cNvPr>
          <p:cNvSpPr txBox="1"/>
          <p:nvPr/>
        </p:nvSpPr>
        <p:spPr>
          <a:xfrm>
            <a:off x="473611" y="35355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756945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xmlns="" id="{808779F6-CF0E-40DE-91E5-E6BAD7C1C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133" y="244723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FLOW CHART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1D74FB2-7202-4108-A358-9F920A4734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92" t="33196" r="10418" b="17442"/>
          <a:stretch/>
        </p:blipFill>
        <p:spPr>
          <a:xfrm>
            <a:off x="1485901" y="1772817"/>
            <a:ext cx="9433048" cy="446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493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1FD1E26-1457-4FF8-ABB9-37AF1AD45E7F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F2F92D-5E3F-48DD-8C02-C972A8708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5820" y="188641"/>
            <a:ext cx="10360501" cy="1008111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</a:t>
            </a:r>
            <a:r>
              <a:rPr lang="en-I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ethodology</a:t>
            </a:r>
            <a:endParaRPr lang="en-IN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EBF4908-B053-44B3-B1E9-F311A3C07D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5820" y="1196752"/>
            <a:ext cx="10360500" cy="5472607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will use a test driven approach to build a model using Python from and then we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will use trained model to predict house sale prices and extend it further. </a:t>
            </a:r>
          </a:p>
          <a:p>
            <a:pPr algn="l"/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Steps: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• Import dataset and necessary libraries </a:t>
            </a:r>
          </a:p>
          <a:p>
            <a:pPr algn="l"/>
            <a:r>
              <a:rPr lang="en-US" sz="17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Accurately predicting house prices can be a daunting task. The buyers are just not concerned about the size(square feet) of the house and there are various other factors that play a key role to decide the price of a house or property.</a:t>
            </a:r>
          </a:p>
          <a:p>
            <a:pPr algn="l"/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• Data pre-processing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• Exploratory data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analysis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• Data cleaning </a:t>
            </a:r>
          </a:p>
          <a:p>
            <a:pPr algn="l"/>
            <a:endParaRPr lang="en-IN" sz="17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53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1FD1E26-1457-4FF8-ABB9-37AF1AD45E7F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F2F92D-5E3F-48DD-8C02-C972A8708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5820" y="188641"/>
            <a:ext cx="10360501" cy="100811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Methodology    </a:t>
            </a:r>
            <a:endParaRPr lang="en-IN" b="1" dirty="0">
              <a:solidFill>
                <a:schemeClr val="accent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EBF4908-B053-44B3-B1E9-F311A3C07D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5820" y="1196752"/>
            <a:ext cx="10360500" cy="5472607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Split dataset into training and test set </a:t>
            </a:r>
          </a:p>
          <a:p>
            <a:pPr algn="l"/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and accuracy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Compare and find the most suitable algorithm </a:t>
            </a:r>
            <a:endParaRPr lang="en-IN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6574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187C0"/>
      </a:accent1>
      <a:accent2>
        <a:srgbClr val="57687B"/>
      </a:accent2>
      <a:accent3>
        <a:srgbClr val="359CDB"/>
      </a:accent3>
      <a:accent4>
        <a:srgbClr val="F4AB17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7697</TotalTime>
  <Words>772</Words>
  <Application>Microsoft Office PowerPoint</Application>
  <PresentationFormat>Custom</PresentationFormat>
  <Paragraphs>133</Paragraphs>
  <Slides>19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Abstract</vt:lpstr>
      <vt:lpstr>Introduction</vt:lpstr>
      <vt:lpstr>Problem Statement</vt:lpstr>
      <vt:lpstr>PowerPoint Presentation</vt:lpstr>
      <vt:lpstr>FLOW CHART</vt:lpstr>
      <vt:lpstr>Methodology</vt:lpstr>
      <vt:lpstr>Methodology    </vt:lpstr>
      <vt:lpstr>Algorithms</vt:lpstr>
      <vt:lpstr>Algorithms</vt:lpstr>
      <vt:lpstr>Algorithms</vt:lpstr>
      <vt:lpstr>SWOT ANALYSIS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asus</cp:lastModifiedBy>
  <cp:revision>212</cp:revision>
  <dcterms:created xsi:type="dcterms:W3CDTF">2013-09-12T13:05:01Z</dcterms:created>
  <dcterms:modified xsi:type="dcterms:W3CDTF">2022-12-16T10:41:43Z</dcterms:modified>
</cp:coreProperties>
</file>

<file path=docProps/thumbnail.jpeg>
</file>